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94" r:id="rId4"/>
    <p:sldId id="260" r:id="rId5"/>
    <p:sldId id="261" r:id="rId6"/>
    <p:sldId id="296" r:id="rId7"/>
    <p:sldId id="298" r:id="rId8"/>
    <p:sldId id="297" r:id="rId9"/>
    <p:sldId id="293" r:id="rId10"/>
    <p:sldId id="281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32"/>
    <a:srgbClr val="93CE28"/>
    <a:srgbClr val="1D2242"/>
    <a:srgbClr val="E58045"/>
    <a:srgbClr val="00C4CC"/>
    <a:srgbClr val="95C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FB96-21AC-4DD2-81EC-B1163E9A1A6C}" v="30" dt="2023-09-07T16:10:09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8"/>
    <p:restoredTop sz="95865"/>
  </p:normalViewPr>
  <p:slideViewPr>
    <p:cSldViewPr snapToGrid="0" snapToObjects="1">
      <p:cViewPr>
        <p:scale>
          <a:sx n="60" d="100"/>
          <a:sy n="60" d="100"/>
        </p:scale>
        <p:origin x="1804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Thomas" userId="7d222766-bd51-437b-8fe7-5075a34fb30f" providerId="ADAL" clId="{0A54FB96-21AC-4DD2-81EC-B1163E9A1A6C}"/>
    <pc:docChg chg="custSel addSld delSld modSld">
      <pc:chgData name="Simon Thomas" userId="7d222766-bd51-437b-8fe7-5075a34fb30f" providerId="ADAL" clId="{0A54FB96-21AC-4DD2-81EC-B1163E9A1A6C}" dt="2023-09-07T16:10:09.801" v="189"/>
      <pc:docMkLst>
        <pc:docMk/>
      </pc:docMkLst>
      <pc:sldChg chg="addSp delSp modSp mod">
        <pc:chgData name="Simon Thomas" userId="7d222766-bd51-437b-8fe7-5075a34fb30f" providerId="ADAL" clId="{0A54FB96-21AC-4DD2-81EC-B1163E9A1A6C}" dt="2023-09-07T15:50:52.106" v="19" actId="1076"/>
        <pc:sldMkLst>
          <pc:docMk/>
          <pc:sldMk cId="3599797705" sldId="258"/>
        </pc:sldMkLst>
        <pc:picChg chg="del">
          <ac:chgData name="Simon Thomas" userId="7d222766-bd51-437b-8fe7-5075a34fb30f" providerId="ADAL" clId="{0A54FB96-21AC-4DD2-81EC-B1163E9A1A6C}" dt="2023-09-07T15:45:49.844" v="0" actId="478"/>
          <ac:picMkLst>
            <pc:docMk/>
            <pc:sldMk cId="3599797705" sldId="258"/>
            <ac:picMk id="6" creationId="{A919FBF1-8458-2E96-C89B-A351D3925C95}"/>
          </ac:picMkLst>
        </pc:picChg>
        <pc:picChg chg="add del">
          <ac:chgData name="Simon Thomas" userId="7d222766-bd51-437b-8fe7-5075a34fb30f" providerId="ADAL" clId="{0A54FB96-21AC-4DD2-81EC-B1163E9A1A6C}" dt="2023-09-07T15:45:57.146" v="2" actId="478"/>
          <ac:picMkLst>
            <pc:docMk/>
            <pc:sldMk cId="3599797705" sldId="258"/>
            <ac:picMk id="1026" creationId="{8CAD5CA3-D7EB-CEC2-380F-64693A32A600}"/>
          </ac:picMkLst>
        </pc:picChg>
        <pc:picChg chg="add mod">
          <ac:chgData name="Simon Thomas" userId="7d222766-bd51-437b-8fe7-5075a34fb30f" providerId="ADAL" clId="{0A54FB96-21AC-4DD2-81EC-B1163E9A1A6C}" dt="2023-09-07T15:50:52.106" v="19" actId="1076"/>
          <ac:picMkLst>
            <pc:docMk/>
            <pc:sldMk cId="3599797705" sldId="258"/>
            <ac:picMk id="1028" creationId="{57CD3956-C86F-C3B5-BEF8-59B4BD635A48}"/>
          </ac:picMkLst>
        </pc:picChg>
      </pc:sldChg>
      <pc:sldChg chg="modSp mod">
        <pc:chgData name="Simon Thomas" userId="7d222766-bd51-437b-8fe7-5075a34fb30f" providerId="ADAL" clId="{0A54FB96-21AC-4DD2-81EC-B1163E9A1A6C}" dt="2023-09-07T15:56:14.288" v="21" actId="207"/>
        <pc:sldMkLst>
          <pc:docMk/>
          <pc:sldMk cId="69447512" sldId="259"/>
        </pc:sldMkLst>
        <pc:spChg chg="mod">
          <ac:chgData name="Simon Thomas" userId="7d222766-bd51-437b-8fe7-5075a34fb30f" providerId="ADAL" clId="{0A54FB96-21AC-4DD2-81EC-B1163E9A1A6C}" dt="2023-09-07T15:56:06.878" v="20" actId="207"/>
          <ac:spMkLst>
            <pc:docMk/>
            <pc:sldMk cId="69447512" sldId="259"/>
            <ac:spMk id="2" creationId="{1A9FAA88-4188-0BAE-1619-C4DB384E2BD4}"/>
          </ac:spMkLst>
        </pc:spChg>
        <pc:spChg chg="mod">
          <ac:chgData name="Simon Thomas" userId="7d222766-bd51-437b-8fe7-5075a34fb30f" providerId="ADAL" clId="{0A54FB96-21AC-4DD2-81EC-B1163E9A1A6C}" dt="2023-09-07T15:56:14.288" v="21" actId="207"/>
          <ac:spMkLst>
            <pc:docMk/>
            <pc:sldMk cId="69447512" sldId="259"/>
            <ac:spMk id="3" creationId="{3BD8350A-4578-720D-4C2A-E2E7A60BA136}"/>
          </ac:spMkLst>
        </pc:spChg>
      </pc:sldChg>
      <pc:sldChg chg="modAnim">
        <pc:chgData name="Simon Thomas" userId="7d222766-bd51-437b-8fe7-5075a34fb30f" providerId="ADAL" clId="{0A54FB96-21AC-4DD2-81EC-B1163E9A1A6C}" dt="2023-09-07T15:46:46.244" v="5"/>
        <pc:sldMkLst>
          <pc:docMk/>
          <pc:sldMk cId="4269627323" sldId="260"/>
        </pc:sldMkLst>
      </pc:sldChg>
      <pc:sldChg chg="del">
        <pc:chgData name="Simon Thomas" userId="7d222766-bd51-437b-8fe7-5075a34fb30f" providerId="ADAL" clId="{0A54FB96-21AC-4DD2-81EC-B1163E9A1A6C}" dt="2023-09-07T15:46:56.113" v="6" actId="47"/>
        <pc:sldMkLst>
          <pc:docMk/>
          <pc:sldMk cId="4220503657" sldId="262"/>
        </pc:sldMkLst>
      </pc:sldChg>
      <pc:sldChg chg="addSp modSp mod modAnim">
        <pc:chgData name="Simon Thomas" userId="7d222766-bd51-437b-8fe7-5075a34fb30f" providerId="ADAL" clId="{0A54FB96-21AC-4DD2-81EC-B1163E9A1A6C}" dt="2023-09-07T15:58:33.059" v="27"/>
        <pc:sldMkLst>
          <pc:docMk/>
          <pc:sldMk cId="1536101479" sldId="293"/>
        </pc:sldMkLst>
        <pc:spChg chg="mod">
          <ac:chgData name="Simon Thomas" userId="7d222766-bd51-437b-8fe7-5075a34fb30f" providerId="ADAL" clId="{0A54FB96-21AC-4DD2-81EC-B1163E9A1A6C}" dt="2023-09-07T15:56:34.724" v="22" actId="207"/>
          <ac:spMkLst>
            <pc:docMk/>
            <pc:sldMk cId="1536101479" sldId="293"/>
            <ac:spMk id="2" creationId="{14BE2C58-2CD1-8E39-A83B-343CE1420575}"/>
          </ac:spMkLst>
        </pc:spChg>
        <pc:spChg chg="mod">
          <ac:chgData name="Simon Thomas" userId="7d222766-bd51-437b-8fe7-5075a34fb30f" providerId="ADAL" clId="{0A54FB96-21AC-4DD2-81EC-B1163E9A1A6C}" dt="2023-09-07T15:58:26.211" v="26" actId="207"/>
          <ac:spMkLst>
            <pc:docMk/>
            <pc:sldMk cId="1536101479" sldId="293"/>
            <ac:spMk id="3" creationId="{ACB8A163-5AA1-17CA-39AC-3E7F596A6941}"/>
          </ac:spMkLst>
        </pc:spChg>
        <pc:picChg chg="add mod">
          <ac:chgData name="Simon Thomas" userId="7d222766-bd51-437b-8fe7-5075a34fb30f" providerId="ADAL" clId="{0A54FB96-21AC-4DD2-81EC-B1163E9A1A6C}" dt="2023-09-07T15:46:12.226" v="4" actId="1076"/>
          <ac:picMkLst>
            <pc:docMk/>
            <pc:sldMk cId="1536101479" sldId="293"/>
            <ac:picMk id="2050" creationId="{A790476C-FAE3-0272-ACD6-C6A2FA2AA063}"/>
          </ac:picMkLst>
        </pc:picChg>
      </pc:sldChg>
      <pc:sldChg chg="addSp delSp modSp">
        <pc:chgData name="Simon Thomas" userId="7d222766-bd51-437b-8fe7-5075a34fb30f" providerId="ADAL" clId="{0A54FB96-21AC-4DD2-81EC-B1163E9A1A6C}" dt="2023-09-07T16:00:32.842" v="28" actId="207"/>
        <pc:sldMkLst>
          <pc:docMk/>
          <pc:sldMk cId="2882002929" sldId="297"/>
        </pc:sldMkLst>
        <pc:spChg chg="mod">
          <ac:chgData name="Simon Thomas" userId="7d222766-bd51-437b-8fe7-5075a34fb30f" providerId="ADAL" clId="{0A54FB96-21AC-4DD2-81EC-B1163E9A1A6C}" dt="2023-09-07T16:00:32.842" v="28" actId="207"/>
          <ac:spMkLst>
            <pc:docMk/>
            <pc:sldMk cId="2882002929" sldId="297"/>
            <ac:spMk id="3" creationId="{3BD8350A-4578-720D-4C2A-E2E7A60BA136}"/>
          </ac:spMkLst>
        </pc:spChg>
        <pc:picChg chg="add del">
          <ac:chgData name="Simon Thomas" userId="7d222766-bd51-437b-8fe7-5075a34fb30f" providerId="ADAL" clId="{0A54FB96-21AC-4DD2-81EC-B1163E9A1A6C}" dt="2023-09-07T15:49:26.262" v="8" actId="478"/>
          <ac:picMkLst>
            <pc:docMk/>
            <pc:sldMk cId="2882002929" sldId="297"/>
            <ac:picMk id="3074" creationId="{54A42E58-122B-8324-EB40-CAFD846A6DB2}"/>
          </ac:picMkLst>
        </pc:picChg>
        <pc:picChg chg="add mod">
          <ac:chgData name="Simon Thomas" userId="7d222766-bd51-437b-8fe7-5075a34fb30f" providerId="ADAL" clId="{0A54FB96-21AC-4DD2-81EC-B1163E9A1A6C}" dt="2023-09-07T15:49:49.426" v="11" actId="14100"/>
          <ac:picMkLst>
            <pc:docMk/>
            <pc:sldMk cId="2882002929" sldId="297"/>
            <ac:picMk id="3076" creationId="{6DEF31CA-2130-9227-FAC1-00951FEA0DCF}"/>
          </ac:picMkLst>
        </pc:picChg>
      </pc:sldChg>
      <pc:sldChg chg="addSp modSp new mod modAnim">
        <pc:chgData name="Simon Thomas" userId="7d222766-bd51-437b-8fe7-5075a34fb30f" providerId="ADAL" clId="{0A54FB96-21AC-4DD2-81EC-B1163E9A1A6C}" dt="2023-09-07T16:10:09.801" v="189"/>
        <pc:sldMkLst>
          <pc:docMk/>
          <pc:sldMk cId="1132546092" sldId="298"/>
        </pc:sldMkLst>
        <pc:spChg chg="mod">
          <ac:chgData name="Simon Thomas" userId="7d222766-bd51-437b-8fe7-5075a34fb30f" providerId="ADAL" clId="{0A54FB96-21AC-4DD2-81EC-B1163E9A1A6C}" dt="2023-09-07T16:06:24.085" v="41" actId="207"/>
          <ac:spMkLst>
            <pc:docMk/>
            <pc:sldMk cId="1132546092" sldId="298"/>
            <ac:spMk id="2" creationId="{C51F20C5-1617-EC48-082B-7A9FC0645846}"/>
          </ac:spMkLst>
        </pc:spChg>
        <pc:spChg chg="mod">
          <ac:chgData name="Simon Thomas" userId="7d222766-bd51-437b-8fe7-5075a34fb30f" providerId="ADAL" clId="{0A54FB96-21AC-4DD2-81EC-B1163E9A1A6C}" dt="2023-09-07T16:09:20.357" v="185" actId="14100"/>
          <ac:spMkLst>
            <pc:docMk/>
            <pc:sldMk cId="1132546092" sldId="298"/>
            <ac:spMk id="3" creationId="{C8E5840E-77B4-CC31-5380-4E85FBAE9E6E}"/>
          </ac:spMkLst>
        </pc:spChg>
        <pc:picChg chg="add mod">
          <ac:chgData name="Simon Thomas" userId="7d222766-bd51-437b-8fe7-5075a34fb30f" providerId="ADAL" clId="{0A54FB96-21AC-4DD2-81EC-B1163E9A1A6C}" dt="2023-09-07T16:09:52.577" v="187" actId="1076"/>
          <ac:picMkLst>
            <pc:docMk/>
            <pc:sldMk cId="1132546092" sldId="298"/>
            <ac:picMk id="4098" creationId="{DEB9AE2E-72D7-DB13-D9A2-91088648E1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8E79F-2AA2-4DAC-BA0D-3098A8B7E02D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0ED91-9C62-41BD-ABDC-E9324E63F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1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about:blank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98C5B4B-BE89-B040-88BC-73F3C2E9E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BA7D10CC-A152-4841-89F4-6DEA00EA09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-4720364" y="-1719195"/>
            <a:ext cx="8530364" cy="8530364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7959D335-6C35-7E4A-815C-2B3870A38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4" y="136525"/>
            <a:ext cx="1609412" cy="16094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DF69108-6CDA-AF45-A0D1-47E39C374EDD}"/>
              </a:ext>
            </a:extLst>
          </p:cNvPr>
          <p:cNvSpPr txBox="1"/>
          <p:nvPr userDrawn="1"/>
        </p:nvSpPr>
        <p:spPr>
          <a:xfrm>
            <a:off x="-3006671" y="3053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4" name="Picture 33" descr="Shape, icon&#10;&#10;Description automatically generated">
            <a:extLst>
              <a:ext uri="{FF2B5EF4-FFF2-40B4-BE49-F238E27FC236}">
                <a16:creationId xmlns:a16="http://schemas.microsoft.com/office/drawing/2014/main" id="{2A6F548B-5795-F547-9D2D-99AC3B77A7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502909">
            <a:off x="11037751" y="3356735"/>
            <a:ext cx="688180" cy="68818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4E215404-C2F0-884F-9F86-558C9DB8BA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79619" y="5404000"/>
            <a:ext cx="627882" cy="627882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19FEA64-F598-174F-AD80-78E9FBCD4A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565087" y="4861734"/>
            <a:ext cx="627882" cy="627882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6405ABC4-B932-9F4F-B8CF-DB30DB0F7A9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565600" y="3690813"/>
            <a:ext cx="626400" cy="62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8FC1C4-993E-7142-B9F8-D4FD8B46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EF4FC-E447-994C-8183-22A3DB1B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C55C7-A60E-5B4F-9AE6-3A6802A8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811A7AF-CBB3-9C45-9E34-CA89375B50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565600" y="4287099"/>
            <a:ext cx="626400" cy="626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047A9-363D-7D40-8203-5EA79F17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8D03226-972B-7C4A-B5F4-9380C44B8B8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38951" y="2761811"/>
            <a:ext cx="1068550" cy="10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42CA-26B6-DE4F-A304-130D974D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99D2-F06F-434F-93D6-5F59B99C6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FF400-622B-0047-A401-D180F024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160F2-73D2-E84B-ADC0-85394B7E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64F0C-8BC6-0F45-9A55-F922D236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1319D-74C5-2A4F-88CF-AE3A99AA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ADB6-8FAA-DF4D-91FD-53AC2805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5611E-D0BB-EA42-8BE7-84A81C09F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F11C2-9DB3-6341-B9A1-A05BA365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C6CC-EA7B-8D45-B54D-71FA5A94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ED79-D695-994E-AEB6-5D822D71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491E-D573-8D40-81C1-EA7D0EDDD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3A13B-6C06-BE44-8978-7B6866531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2B937-A718-B24A-9CE1-B71D6560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8E05-BE45-1D4A-BFA2-E3C0A1DC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E4FB-6A9C-1846-BE97-D8138631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4190-52A2-0D40-AC65-10F9F21B8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A1FE7-CD6A-F94F-B16E-3D17CB2E2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7E66A-2B24-2B4B-89F3-D5E498BF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13DDD-0138-5F49-8C22-13AAAFFE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8FD3-0557-0944-9873-07AFA28D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3021436D-8DF0-484E-A610-AF658FD9F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-4720364" y="-1719195"/>
            <a:ext cx="8530364" cy="85303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E394846-BCE1-694B-BB61-446BAE3FD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20630">
            <a:off x="9461128" y="-2988323"/>
            <a:ext cx="4762500" cy="47625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A3AF760-72FC-6947-B332-7122DE44EE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01301" y="41576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0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FE41-9997-E742-8C60-F3A5A16F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27972-7AC6-F94C-B56A-81D84DB2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B48F8-DD46-EB40-B0B5-05476A99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841A-A737-8041-9177-6318B976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586ED-B3EA-0F4D-A4F9-6DD93CAE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FE41-9997-E742-8C60-F3A5A16F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27972-7AC6-F94C-B56A-81D84DB2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152" y="1825625"/>
            <a:ext cx="9700647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B48F8-DD46-EB40-B0B5-05476A99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841A-A737-8041-9177-6318B976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586ED-B3EA-0F4D-A4F9-6DD93CAE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05E7-21D7-7B4C-8B5C-3ED4457B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0CE5-4D2C-7D46-9525-5C631AD1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56B91-B764-244B-80BF-2B94AF03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39BA6-BE1C-F54E-BAA8-89E7C490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EBBC2-812E-C547-8617-A504200D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7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07A1-629F-784D-8670-010BD1F5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3A37-0548-F24F-BC79-3EEB84F3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31957-C8F1-6B43-B8B1-96856F5A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F5994-2899-4942-AD0E-46F629BC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BEC47-0102-CF46-80CD-6A88A0D6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76DF1-E514-C541-8363-C2D0B9A0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3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FF4B-07B8-2141-A059-7775F349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A4900-050B-7D49-85A8-F747A35B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B5A6C-4C6A-A149-B5A2-A1DB27B93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413E1-9D88-6842-AA70-FE8340066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CE884-9351-0F49-9599-1E553F8F6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19219-2A48-C445-B09C-F9A4340A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7DAE7-E2B3-334A-B9F7-11ABD3EA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0E740-7BF2-C546-93E7-989D5F75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D31DA-BB88-3143-B7D8-310E8FDF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3822F-37C8-9D4E-89B9-49A4D979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AB9A-AFA2-A74B-AA21-49D1DF9D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5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23E7-56F6-DE47-8F41-A0C4CD79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EDB7-1A4A-8549-B1CC-DEC276D0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5A287-C585-544C-BCB4-5B7D8B27C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B60A5-FACB-1B42-8144-88138A99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674EA-9CD2-2441-B76D-2CCFC399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DD6B7-4164-A24A-A88A-6B2D561C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about:blank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9186AAE4-88D3-0347-B873-679CD05F42E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9000"/>
          </a:blip>
          <a:stretch>
            <a:fillRect/>
          </a:stretch>
        </p:blipFill>
        <p:spPr>
          <a:xfrm>
            <a:off x="-4720364" y="-1719195"/>
            <a:ext cx="8530364" cy="8530364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0D11951-75B2-5A49-B998-F74ED0E237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4" y="136525"/>
            <a:ext cx="1609412" cy="16094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E64FB-6E25-3F4B-95C2-F46E3576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A5ABC-2FAA-1948-9FC4-C2184FEB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153" y="410368"/>
            <a:ext cx="9700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B719-03BE-424A-8403-ABB3C86EA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0208-107A-004B-A0B0-73D32FCD489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280D0-B513-A84C-BD27-FAEDFFC76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AB549-98B7-544F-BC5A-C553AB939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1BC0-F2D5-4D41-B28A-286A7FBC4CB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Shape, icon&#10;&#10;Description automatically generated">
            <a:extLst>
              <a:ext uri="{FF2B5EF4-FFF2-40B4-BE49-F238E27FC236}">
                <a16:creationId xmlns:a16="http://schemas.microsoft.com/office/drawing/2014/main" id="{F60C2258-CEE5-C747-AEF7-00AF97014E8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502909">
            <a:off x="11037751" y="3356735"/>
            <a:ext cx="688180" cy="68818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CC08504-F9C5-D947-A245-C1D1139D748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138951" y="2761811"/>
            <a:ext cx="1068550" cy="106855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2D792880-634B-D846-B72E-6B69146018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555256" y="5371952"/>
            <a:ext cx="656448" cy="65644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D580971A-193B-F845-AAB5-E2C5E4D3D43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40488" y="4832327"/>
            <a:ext cx="656448" cy="65644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4EFC976E-E6AF-624A-A0EC-F7C2117D9FF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555256" y="3671740"/>
            <a:ext cx="656448" cy="65644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7067C220-097A-714D-A56E-47DA97B0BF3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557567" y="4262556"/>
            <a:ext cx="656448" cy="6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5704-9A43-9A8B-5080-D3558EA27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311" y="1011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i="0" dirty="0">
                <a:solidFill>
                  <a:schemeClr val="accent1"/>
                </a:solidFill>
                <a:effectLst/>
                <a:latin typeface="Neue Plak"/>
              </a:rPr>
              <a:t>How to influence decision-making within the planning ecosystem at a local level.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350A-4578-720D-4C2A-E2E7A60B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853992" cy="1655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000" b="1" dirty="0">
              <a:solidFill>
                <a:schemeClr val="bg1">
                  <a:lumMod val="50000"/>
                </a:schemeClr>
              </a:solidFill>
              <a:latin typeface="Neue Plak"/>
            </a:endParaRPr>
          </a:p>
          <a:p>
            <a:pPr marL="0" indent="0">
              <a:buNone/>
            </a:pPr>
            <a:r>
              <a:rPr lang="en-GB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Neue Plak"/>
              </a:rPr>
              <a:t>Simon Thomas  </a:t>
            </a:r>
          </a:p>
          <a:p>
            <a:pPr marL="0" indent="0">
              <a:buNone/>
            </a:pPr>
            <a:r>
              <a:rPr lang="en-GB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Neue Plak"/>
              </a:rPr>
              <a:t>Community Planning Alliance</a:t>
            </a:r>
          </a:p>
          <a:p>
            <a:pPr marL="0" indent="0">
              <a:buNone/>
            </a:pPr>
            <a:endParaRPr lang="en-GB" sz="2000" b="1" dirty="0">
              <a:solidFill>
                <a:schemeClr val="bg1">
                  <a:lumMod val="50000"/>
                </a:schemeClr>
              </a:solidFill>
              <a:latin typeface="Neue Plak"/>
            </a:endParaRPr>
          </a:p>
          <a:p>
            <a:pPr marL="0" indent="0">
              <a:buNone/>
            </a:pPr>
            <a:r>
              <a:rPr lang="en-GB" sz="2000" b="1" i="0" dirty="0">
                <a:solidFill>
                  <a:schemeClr val="bg1">
                    <a:lumMod val="50000"/>
                  </a:schemeClr>
                </a:solidFill>
                <a:effectLst/>
                <a:latin typeface="Neue Plak"/>
              </a:rPr>
              <a:t>Thursday 7th September 2023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Business clipart silhouette, Business silhouette Transparent FREE for ...">
            <a:extLst>
              <a:ext uri="{FF2B5EF4-FFF2-40B4-BE49-F238E27FC236}">
                <a16:creationId xmlns:a16="http://schemas.microsoft.com/office/drawing/2014/main" id="{57CD3956-C86F-C3B5-BEF8-59B4BD63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73" y="2624327"/>
            <a:ext cx="3333513" cy="376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9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C5C5-F9A3-409D-94BB-7019B5AC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E61A9-0593-4338-A451-099BF8BBB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0F9491-9AB1-49AB-9265-3898DB27BB6D}"/>
              </a:ext>
            </a:extLst>
          </p:cNvPr>
          <p:cNvSpPr/>
          <p:nvPr/>
        </p:nvSpPr>
        <p:spPr>
          <a:xfrm>
            <a:off x="11001080" y="2950590"/>
            <a:ext cx="1190920" cy="312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39E5A89-B6BB-1E47-933C-14103F3B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572" y="1582152"/>
            <a:ext cx="7152599" cy="45704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EXPLORE FURTHER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     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4007A2"/>
              </a:solidFill>
              <a:effectLst/>
              <a:latin typeface="Roboto" panose="02000000000000000000" pitchFamily="2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National Planning Policy Guidance (NPPG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) |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PlanningResource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D21"/>
                </a:solidFill>
                <a:effectLst/>
                <a:latin typeface="Roboto" panose="02000000000000000000" pitchFamily="2" charset="0"/>
                <a:hlinkClick r:id="rId2"/>
              </a:rPr>
              <a:t>planningresource.co.uk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     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007A2"/>
              </a:solidFill>
              <a:effectLst/>
              <a:latin typeface="Roboto" panose="02000000000000000000" pitchFamily="2" charset="0"/>
              <a:hlinkClick r:id="" action="ppaction://noacti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" action="ppaction://noaction"/>
              </a:rPr>
              <a:t>Revised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National Planning Policy Framework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 - GOV.UK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D21"/>
                </a:solidFill>
                <a:effectLst/>
                <a:latin typeface="Roboto" panose="02000000000000000000" pitchFamily="2" charset="0"/>
                <a:hlinkClick r:id="rId2"/>
              </a:rPr>
              <a:t>gov.uk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     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007A2"/>
              </a:solidFill>
              <a:effectLst/>
              <a:latin typeface="Roboto" panose="02000000000000000000" pitchFamily="2" charset="0"/>
              <a:hlinkClick r:id="" action="ppaction://noacti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" action="ppaction://noaction"/>
              </a:rPr>
              <a:t>National Planning Practice Guidance | The Planner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D21"/>
                </a:solidFill>
                <a:effectLst/>
                <a:latin typeface="Roboto" panose="02000000000000000000" pitchFamily="2" charset="0"/>
                <a:hlinkClick r:id="rId2"/>
              </a:rPr>
              <a:t>theplanner.co.uk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     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007A2"/>
              </a:solidFill>
              <a:effectLst/>
              <a:latin typeface="Roboto" panose="02000000000000000000" pitchFamily="2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National Planning Policy Framework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 - GOV.UK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6D21"/>
                </a:solidFill>
                <a:effectLst/>
                <a:latin typeface="Roboto" panose="02000000000000000000" pitchFamily="2" charset="0"/>
                <a:hlinkClick r:id="rId2"/>
              </a:rPr>
              <a:t>gov.uk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>     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007A2"/>
              </a:solidFill>
              <a:effectLst/>
              <a:latin typeface="Roboto" panose="02000000000000000000" pitchFamily="2" charset="0"/>
              <a:hlinkClick r:id="" action="ppaction://noacti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07A2"/>
                </a:solidFill>
                <a:effectLst/>
                <a:latin typeface="Roboto" panose="02000000000000000000" pitchFamily="2" charset="0"/>
                <a:hlinkClick r:id="" action="ppaction://noaction"/>
              </a:rPr>
              <a:t>Good Practice Guides - Planning Portal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6D21"/>
                </a:solidFill>
                <a:effectLst/>
                <a:latin typeface="Roboto" panose="02000000000000000000" pitchFamily="2" charset="0"/>
                <a:hlinkClick r:id="rId2"/>
              </a:rPr>
              <a:t>planningportal.co.uk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Global web icon">
            <a:hlinkClick r:id="rId2"/>
            <a:extLst>
              <a:ext uri="{FF2B5EF4-FFF2-40B4-BE49-F238E27FC236}">
                <a16:creationId xmlns:a16="http://schemas.microsoft.com/office/drawing/2014/main" id="{FCA77513-E61B-BFAA-7C70-E3E6CA07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81" y="1899219"/>
            <a:ext cx="445129" cy="4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lobal web icon">
            <a:hlinkClick r:id="rId2"/>
            <a:extLst>
              <a:ext uri="{FF2B5EF4-FFF2-40B4-BE49-F238E27FC236}">
                <a16:creationId xmlns:a16="http://schemas.microsoft.com/office/drawing/2014/main" id="{A44D5FCB-4F3F-C9C6-D65A-53B158DA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2" y="2838410"/>
            <a:ext cx="500698" cy="5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 web icon">
            <a:hlinkClick r:id="rId2"/>
            <a:extLst>
              <a:ext uri="{FF2B5EF4-FFF2-40B4-BE49-F238E27FC236}">
                <a16:creationId xmlns:a16="http://schemas.microsoft.com/office/drawing/2014/main" id="{6FE44AF5-3194-4E2E-E1F0-11A0B1F8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50" y="3708054"/>
            <a:ext cx="662769" cy="6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lobal web icon">
            <a:hlinkClick r:id="rId2"/>
            <a:extLst>
              <a:ext uri="{FF2B5EF4-FFF2-40B4-BE49-F238E27FC236}">
                <a16:creationId xmlns:a16="http://schemas.microsoft.com/office/drawing/2014/main" id="{0C05E1A9-D1B5-426C-4BFE-977ACC1B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72" y="4629028"/>
            <a:ext cx="527321" cy="5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obal web icon">
            <a:hlinkClick r:id="rId2"/>
            <a:extLst>
              <a:ext uri="{FF2B5EF4-FFF2-40B4-BE49-F238E27FC236}">
                <a16:creationId xmlns:a16="http://schemas.microsoft.com/office/drawing/2014/main" id="{D824B807-232D-49BD-5B89-0933004B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59" y="5500785"/>
            <a:ext cx="527321" cy="5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inks">
            <a:extLst>
              <a:ext uri="{FF2B5EF4-FFF2-40B4-BE49-F238E27FC236}">
                <a16:creationId xmlns:a16="http://schemas.microsoft.com/office/drawing/2014/main" id="{E0B11ECE-D15F-83C2-6FC0-93B1FA4E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83" y="307404"/>
            <a:ext cx="2662484" cy="11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9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DF0B3F-02AA-E34F-A682-7D48EE4FE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015" y="1889760"/>
            <a:ext cx="5463969" cy="3078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40D556-6ABB-3740-B217-0CAA80355CCC}"/>
              </a:ext>
            </a:extLst>
          </p:cNvPr>
          <p:cNvSpPr txBox="1"/>
          <p:nvPr/>
        </p:nvSpPr>
        <p:spPr>
          <a:xfrm>
            <a:off x="3900286" y="5074920"/>
            <a:ext cx="4391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i="0" noProof="0" dirty="0">
                <a:solidFill>
                  <a:srgbClr val="1D2242"/>
                </a:solidFill>
                <a:effectLst/>
                <a:latin typeface="Franklin Gothic Medium" panose="020B0603020102020204" pitchFamily="34" charset="0"/>
                <a:cs typeface="Arial" panose="020B0604020202020204" pitchFamily="34" charset="0"/>
              </a:rPr>
              <a:t>Thank you for listening</a:t>
            </a:r>
            <a:endParaRPr lang="en-GB" sz="3200" i="0" noProof="0" dirty="0">
              <a:solidFill>
                <a:srgbClr val="1D2242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9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AA88-4188-0BAE-1619-C4DB384E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350A-4578-720D-4C2A-E2E7A60BA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Local Government</a:t>
            </a:r>
          </a:p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What ?</a:t>
            </a:r>
          </a:p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Who ?</a:t>
            </a:r>
          </a:p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How ?</a:t>
            </a:r>
          </a:p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Q&amp;A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944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7095-B951-72CB-9934-85A9FC8C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370" y="173831"/>
            <a:ext cx="5355486" cy="132556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Perception &amp;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8A163-5AA1-17CA-39AC-3E7F596A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275"/>
            <a:ext cx="6764079" cy="39766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Different structures and levels of competence </a:t>
            </a:r>
          </a:p>
          <a:p>
            <a:pPr lvl="1"/>
            <a:r>
              <a:rPr lang="en-GB" dirty="0"/>
              <a:t>One, two or three tier</a:t>
            </a:r>
          </a:p>
          <a:p>
            <a:pPr lvl="1"/>
            <a:r>
              <a:rPr lang="en-GB" dirty="0"/>
              <a:t>Devolution and Levelling Up (or down)  </a:t>
            </a:r>
          </a:p>
          <a:p>
            <a:endParaRPr lang="en-GB" dirty="0"/>
          </a:p>
          <a:p>
            <a:r>
              <a:rPr lang="en-GB" dirty="0"/>
              <a:t>Urban </a:t>
            </a:r>
            <a:r>
              <a:rPr lang="en-GB" dirty="0" err="1"/>
              <a:t>Mayoralities</a:t>
            </a:r>
            <a:r>
              <a:rPr lang="en-GB" dirty="0"/>
              <a:t> – </a:t>
            </a:r>
            <a:r>
              <a:rPr lang="en-GB" dirty="0" err="1"/>
              <a:t>Unitaries</a:t>
            </a:r>
            <a:r>
              <a:rPr lang="en-GB" dirty="0"/>
              <a:t> – County – District/Borough – Town/Parish  </a:t>
            </a:r>
          </a:p>
          <a:p>
            <a:endParaRPr lang="en-GB" dirty="0"/>
          </a:p>
          <a:p>
            <a:r>
              <a:rPr lang="en-GB" dirty="0"/>
              <a:t>National Political Parties at most levels, with growing Independents and Residents Parties (often single issue)</a:t>
            </a:r>
          </a:p>
        </p:txBody>
      </p:sp>
      <p:pic>
        <p:nvPicPr>
          <p:cNvPr id="5124" name="Picture 4" descr="Image result for local government">
            <a:extLst>
              <a:ext uri="{FF2B5EF4-FFF2-40B4-BE49-F238E27FC236}">
                <a16:creationId xmlns:a16="http://schemas.microsoft.com/office/drawing/2014/main" id="{35E7107B-F5FD-E766-2AA6-75810905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84" y="209820"/>
            <a:ext cx="28670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cal Government Explained Part 1: Types of councils - New Local">
            <a:extLst>
              <a:ext uri="{FF2B5EF4-FFF2-40B4-BE49-F238E27FC236}">
                <a16:creationId xmlns:a16="http://schemas.microsoft.com/office/drawing/2014/main" id="{176FDCBF-9456-BF42-07FA-15366DC2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1265"/>
            <a:ext cx="7200291" cy="43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uk council chambers">
            <a:extLst>
              <a:ext uri="{FF2B5EF4-FFF2-40B4-BE49-F238E27FC236}">
                <a16:creationId xmlns:a16="http://schemas.microsoft.com/office/drawing/2014/main" id="{BF10A19E-DFA1-C7D5-F48E-FA1A923E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11" y="1700363"/>
            <a:ext cx="3177009" cy="18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english council chambers">
            <a:extLst>
              <a:ext uri="{FF2B5EF4-FFF2-40B4-BE49-F238E27FC236}">
                <a16:creationId xmlns:a16="http://schemas.microsoft.com/office/drawing/2014/main" id="{D733C02F-0EF6-0372-4E1E-16CE1EA3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11" y="4094023"/>
            <a:ext cx="3177009" cy="208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4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5704-9A43-9A8B-5080-D3558EA2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77" y="558405"/>
            <a:ext cx="8041103" cy="84855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National &amp; Local Planning Policies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350A-4578-720D-4C2A-E2E7A60B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40" y="1734516"/>
            <a:ext cx="9934872" cy="3946814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Local Government Act / Localism Act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Town &amp; Country Planning Act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NPPF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PPG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Local Plan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Supplementary Planning Documents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Neighbourhood Plan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Design Statement / Guidelines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+ LURB on its way  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STATUTORY RESPONSIBILITIES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146" name="Picture 2" descr="Image result for What Logo">
            <a:extLst>
              <a:ext uri="{FF2B5EF4-FFF2-40B4-BE49-F238E27FC236}">
                <a16:creationId xmlns:a16="http://schemas.microsoft.com/office/drawing/2014/main" id="{583D7378-2826-FF25-FE51-342782C1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88" y="188150"/>
            <a:ext cx="2351773" cy="13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tional Association to Stop Guardian Abuse: New bill would change laws ...">
            <a:extLst>
              <a:ext uri="{FF2B5EF4-FFF2-40B4-BE49-F238E27FC236}">
                <a16:creationId xmlns:a16="http://schemas.microsoft.com/office/drawing/2014/main" id="{B0514FC5-9834-C148-9637-62395FD44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2"/>
          <a:stretch/>
        </p:blipFill>
        <p:spPr bwMode="auto">
          <a:xfrm>
            <a:off x="6977525" y="1734516"/>
            <a:ext cx="3746315" cy="29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5704-9A43-9A8B-5080-D3558EA2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549" y="331900"/>
            <a:ext cx="8242388" cy="1125078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- LOCAL PLAN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09BC9-676E-7A62-35A7-84C72BAB2F62}"/>
              </a:ext>
            </a:extLst>
          </p:cNvPr>
          <p:cNvSpPr txBox="1"/>
          <p:nvPr/>
        </p:nvSpPr>
        <p:spPr>
          <a:xfrm>
            <a:off x="9831714" y="5161599"/>
            <a:ext cx="150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LANDOWNERS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4D4DB-BEB3-8A3C-426C-5C2930F5533E}"/>
              </a:ext>
            </a:extLst>
          </p:cNvPr>
          <p:cNvSpPr txBox="1"/>
          <p:nvPr/>
        </p:nvSpPr>
        <p:spPr>
          <a:xfrm>
            <a:off x="409496" y="4846614"/>
            <a:ext cx="153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OFFICERS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D0E81-97AC-FF0B-8ED2-DA641A77390C}"/>
              </a:ext>
            </a:extLst>
          </p:cNvPr>
          <p:cNvSpPr txBox="1"/>
          <p:nvPr/>
        </p:nvSpPr>
        <p:spPr>
          <a:xfrm>
            <a:off x="344037" y="2051289"/>
            <a:ext cx="124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DLUC</a:t>
            </a:r>
            <a:endParaRPr lang="en-GB" sz="2000" b="1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1689F-416C-0B4D-3A65-EEF053169524}"/>
              </a:ext>
            </a:extLst>
          </p:cNvPr>
          <p:cNvSpPr txBox="1"/>
          <p:nvPr/>
        </p:nvSpPr>
        <p:spPr>
          <a:xfrm>
            <a:off x="7299014" y="5359648"/>
            <a:ext cx="173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WARD COUNCILLORS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F3314-EC21-6BAC-C91C-3F83004CA413}"/>
              </a:ext>
            </a:extLst>
          </p:cNvPr>
          <p:cNvSpPr txBox="1"/>
          <p:nvPr/>
        </p:nvSpPr>
        <p:spPr>
          <a:xfrm>
            <a:off x="7569317" y="5863112"/>
            <a:ext cx="124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PARISH COUNCIL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9BB02-C728-0ECD-E7F9-F643ED0F0F57}"/>
              </a:ext>
            </a:extLst>
          </p:cNvPr>
          <p:cNvSpPr txBox="1"/>
          <p:nvPr/>
        </p:nvSpPr>
        <p:spPr>
          <a:xfrm>
            <a:off x="10098282" y="6090564"/>
            <a:ext cx="124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RESIDENTS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AA80D-F42A-20AB-0180-229424B55EE5}"/>
              </a:ext>
            </a:extLst>
          </p:cNvPr>
          <p:cNvSpPr txBox="1"/>
          <p:nvPr/>
        </p:nvSpPr>
        <p:spPr>
          <a:xfrm>
            <a:off x="434911" y="5850210"/>
            <a:ext cx="221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NEIGHBOURHOOD PLAN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899A6-6515-91D0-FA1D-C46FB5A95C2F}"/>
              </a:ext>
            </a:extLst>
          </p:cNvPr>
          <p:cNvSpPr txBox="1"/>
          <p:nvPr/>
        </p:nvSpPr>
        <p:spPr>
          <a:xfrm>
            <a:off x="9611295" y="5751793"/>
            <a:ext cx="221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CAMPAIGN GROUPS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48343-2648-1F81-4EC6-626077C596D4}"/>
              </a:ext>
            </a:extLst>
          </p:cNvPr>
          <p:cNvSpPr txBox="1"/>
          <p:nvPr/>
        </p:nvSpPr>
        <p:spPr>
          <a:xfrm>
            <a:off x="271793" y="2859699"/>
            <a:ext cx="221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LOBBYING GROUPS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3133D-9FF2-2BC1-6BF5-0C433D2292E7}"/>
              </a:ext>
            </a:extLst>
          </p:cNvPr>
          <p:cNvSpPr txBox="1"/>
          <p:nvPr/>
        </p:nvSpPr>
        <p:spPr>
          <a:xfrm>
            <a:off x="9962333" y="4107950"/>
            <a:ext cx="1555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LAND &amp; DEVELOPMENT PROMOTERS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F3E326-3D21-7D88-F48A-634193D5113A}"/>
              </a:ext>
            </a:extLst>
          </p:cNvPr>
          <p:cNvSpPr txBox="1"/>
          <p:nvPr/>
        </p:nvSpPr>
        <p:spPr>
          <a:xfrm>
            <a:off x="9762698" y="4853822"/>
            <a:ext cx="150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DEVELOPERS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781529-FB43-38C6-F3E1-E7B6FDB30304}"/>
              </a:ext>
            </a:extLst>
          </p:cNvPr>
          <p:cNvSpPr txBox="1"/>
          <p:nvPr/>
        </p:nvSpPr>
        <p:spPr>
          <a:xfrm>
            <a:off x="443793" y="2565606"/>
            <a:ext cx="124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QUANGOS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65833B-05E0-CEAD-9C01-FE9DCCE0CFE8}"/>
              </a:ext>
            </a:extLst>
          </p:cNvPr>
          <p:cNvSpPr txBox="1"/>
          <p:nvPr/>
        </p:nvSpPr>
        <p:spPr>
          <a:xfrm>
            <a:off x="609588" y="4193009"/>
            <a:ext cx="153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COUNTY OFFICERS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11184D-71C8-610D-4A77-C901A54A5DC9}"/>
              </a:ext>
            </a:extLst>
          </p:cNvPr>
          <p:cNvSpPr txBox="1"/>
          <p:nvPr/>
        </p:nvSpPr>
        <p:spPr>
          <a:xfrm>
            <a:off x="7193796" y="4491112"/>
            <a:ext cx="218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COUNTY COUNCILLORS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E34BD-464B-3AD2-FBA9-3E5AE53E6133}"/>
              </a:ext>
            </a:extLst>
          </p:cNvPr>
          <p:cNvSpPr txBox="1"/>
          <p:nvPr/>
        </p:nvSpPr>
        <p:spPr>
          <a:xfrm>
            <a:off x="7544784" y="2120759"/>
            <a:ext cx="124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1"/>
                </a:solidFill>
              </a:rPr>
              <a:t>MP</a:t>
            </a:r>
            <a:endParaRPr lang="en-GB" sz="1400" b="1" i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D4FDDC-CC3A-19CD-406C-85E21E8ACB80}"/>
              </a:ext>
            </a:extLst>
          </p:cNvPr>
          <p:cNvSpPr txBox="1"/>
          <p:nvPr/>
        </p:nvSpPr>
        <p:spPr>
          <a:xfrm>
            <a:off x="5045662" y="1980691"/>
            <a:ext cx="135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PLANNING INSPECTORATE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258A8F-BAFE-90EC-9F58-37095FD3AD21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5750709" y="1624865"/>
            <a:ext cx="0" cy="43674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5C4DA1-5815-A493-04F6-1C99E9EAEC92}"/>
              </a:ext>
            </a:extLst>
          </p:cNvPr>
          <p:cNvCxnSpPr>
            <a:cxnSpLocks/>
          </p:cNvCxnSpPr>
          <p:nvPr/>
        </p:nvCxnSpPr>
        <p:spPr>
          <a:xfrm>
            <a:off x="733575" y="3814452"/>
            <a:ext cx="10351213" cy="322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2A01C36-D6CE-8BDC-EE64-4C5403E20DC7}"/>
              </a:ext>
            </a:extLst>
          </p:cNvPr>
          <p:cNvSpPr txBox="1"/>
          <p:nvPr/>
        </p:nvSpPr>
        <p:spPr>
          <a:xfrm>
            <a:off x="4805486" y="1255533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National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B1CB59-9A27-304D-DD94-532B88CAD7FA}"/>
              </a:ext>
            </a:extLst>
          </p:cNvPr>
          <p:cNvSpPr txBox="1"/>
          <p:nvPr/>
        </p:nvSpPr>
        <p:spPr>
          <a:xfrm>
            <a:off x="4805486" y="5992328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Local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E7771C-785C-3926-FB40-4B14F8A30DE5}"/>
              </a:ext>
            </a:extLst>
          </p:cNvPr>
          <p:cNvSpPr txBox="1"/>
          <p:nvPr/>
        </p:nvSpPr>
        <p:spPr>
          <a:xfrm>
            <a:off x="4785015" y="3490360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Decisions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667DDD-8549-53DC-184B-2EFAD38B1C14}"/>
              </a:ext>
            </a:extLst>
          </p:cNvPr>
          <p:cNvSpPr txBox="1"/>
          <p:nvPr/>
        </p:nvSpPr>
        <p:spPr>
          <a:xfrm>
            <a:off x="21388" y="3514713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Policy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5D0D63-96E0-298B-1ACF-8800D05C6E3C}"/>
              </a:ext>
            </a:extLst>
          </p:cNvPr>
          <p:cNvSpPr txBox="1"/>
          <p:nvPr/>
        </p:nvSpPr>
        <p:spPr>
          <a:xfrm>
            <a:off x="9593841" y="3516014"/>
            <a:ext cx="184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Consultation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1BE121-4C27-2AC0-8270-6AADC380FF7E}"/>
              </a:ext>
            </a:extLst>
          </p:cNvPr>
          <p:cNvSpPr txBox="1"/>
          <p:nvPr/>
        </p:nvSpPr>
        <p:spPr>
          <a:xfrm>
            <a:off x="313766" y="4578518"/>
            <a:ext cx="173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CABINET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B35EB0-4A17-FEF0-4B0A-75BE7760D589}"/>
              </a:ext>
            </a:extLst>
          </p:cNvPr>
          <p:cNvSpPr txBox="1"/>
          <p:nvPr/>
        </p:nvSpPr>
        <p:spPr>
          <a:xfrm>
            <a:off x="407722" y="5232610"/>
            <a:ext cx="337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DEVELOPMENT POLICY COMMITTEE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93F5C2-736E-EB37-E254-EEA0CDB0C11D}"/>
              </a:ext>
            </a:extLst>
          </p:cNvPr>
          <p:cNvSpPr txBox="1"/>
          <p:nvPr/>
        </p:nvSpPr>
        <p:spPr>
          <a:xfrm>
            <a:off x="7163218" y="4145132"/>
            <a:ext cx="218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COUNTY COUNCIL CABINET 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06D478-9EE7-99E7-4501-DBEEFB0130B4}"/>
              </a:ext>
            </a:extLst>
          </p:cNvPr>
          <p:cNvSpPr txBox="1"/>
          <p:nvPr/>
        </p:nvSpPr>
        <p:spPr>
          <a:xfrm>
            <a:off x="9493512" y="2985633"/>
            <a:ext cx="221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LOBBYING GROUPS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7CEDDC-279B-7131-100D-6A6922463564}"/>
              </a:ext>
            </a:extLst>
          </p:cNvPr>
          <p:cNvSpPr txBox="1"/>
          <p:nvPr/>
        </p:nvSpPr>
        <p:spPr>
          <a:xfrm>
            <a:off x="9665512" y="2691540"/>
            <a:ext cx="124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QUANGOS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Image result for Who">
            <a:extLst>
              <a:ext uri="{FF2B5EF4-FFF2-40B4-BE49-F238E27FC236}">
                <a16:creationId xmlns:a16="http://schemas.microsoft.com/office/drawing/2014/main" id="{84C76FAA-F606-80A9-FFF7-13E272AB3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29915" r="25339" b="24330"/>
          <a:stretch/>
        </p:blipFill>
        <p:spPr bwMode="auto">
          <a:xfrm>
            <a:off x="1975738" y="350641"/>
            <a:ext cx="1622747" cy="11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5" grpId="0"/>
      <p:bldP spid="51" grpId="0"/>
      <p:bldP spid="53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5704-9A43-9A8B-5080-D3558EA2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762" y="207249"/>
            <a:ext cx="8580873" cy="1325563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– APPLICATION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09BC9-676E-7A62-35A7-84C72BAB2F62}"/>
              </a:ext>
            </a:extLst>
          </p:cNvPr>
          <p:cNvSpPr txBox="1"/>
          <p:nvPr/>
        </p:nvSpPr>
        <p:spPr>
          <a:xfrm>
            <a:off x="9481194" y="5161599"/>
            <a:ext cx="150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LANDOWNERS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4D4DB-BEB3-8A3C-426C-5C2930F5533E}"/>
              </a:ext>
            </a:extLst>
          </p:cNvPr>
          <p:cNvSpPr txBox="1"/>
          <p:nvPr/>
        </p:nvSpPr>
        <p:spPr>
          <a:xfrm>
            <a:off x="4550696" y="4779211"/>
            <a:ext cx="153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OFFICERS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1689F-416C-0B4D-3A65-EEF053169524}"/>
              </a:ext>
            </a:extLst>
          </p:cNvPr>
          <p:cNvSpPr txBox="1"/>
          <p:nvPr/>
        </p:nvSpPr>
        <p:spPr>
          <a:xfrm>
            <a:off x="6948494" y="5359648"/>
            <a:ext cx="173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WARD COUNCILLORS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F3314-EC21-6BAC-C91C-3F83004CA413}"/>
              </a:ext>
            </a:extLst>
          </p:cNvPr>
          <p:cNvSpPr txBox="1"/>
          <p:nvPr/>
        </p:nvSpPr>
        <p:spPr>
          <a:xfrm>
            <a:off x="8160347" y="5777772"/>
            <a:ext cx="124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PARISH COUNCIL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9BB02-C728-0ECD-E7F9-F643ED0F0F57}"/>
              </a:ext>
            </a:extLst>
          </p:cNvPr>
          <p:cNvSpPr txBox="1"/>
          <p:nvPr/>
        </p:nvSpPr>
        <p:spPr>
          <a:xfrm>
            <a:off x="9747762" y="6090564"/>
            <a:ext cx="124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RESIDENTS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AA80D-F42A-20AB-0180-229424B55EE5}"/>
              </a:ext>
            </a:extLst>
          </p:cNvPr>
          <p:cNvSpPr txBox="1"/>
          <p:nvPr/>
        </p:nvSpPr>
        <p:spPr>
          <a:xfrm>
            <a:off x="9260775" y="5635208"/>
            <a:ext cx="221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NEIGHBOURHOOD PLAN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899A6-6515-91D0-FA1D-C46FB5A95C2F}"/>
              </a:ext>
            </a:extLst>
          </p:cNvPr>
          <p:cNvSpPr txBox="1"/>
          <p:nvPr/>
        </p:nvSpPr>
        <p:spPr>
          <a:xfrm>
            <a:off x="9223125" y="5868596"/>
            <a:ext cx="221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CAMPAIGN GROUPS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48343-2648-1F81-4EC6-626077C596D4}"/>
              </a:ext>
            </a:extLst>
          </p:cNvPr>
          <p:cNvSpPr txBox="1"/>
          <p:nvPr/>
        </p:nvSpPr>
        <p:spPr>
          <a:xfrm>
            <a:off x="9282090" y="2861922"/>
            <a:ext cx="2214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LOBBYING GROUPS</a:t>
            </a:r>
            <a:endParaRPr lang="en-GB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3133D-9FF2-2BC1-6BF5-0C433D2292E7}"/>
              </a:ext>
            </a:extLst>
          </p:cNvPr>
          <p:cNvSpPr txBox="1"/>
          <p:nvPr/>
        </p:nvSpPr>
        <p:spPr>
          <a:xfrm>
            <a:off x="9611813" y="4107950"/>
            <a:ext cx="1555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LAND &amp; DEVELOPMENT PROMOTERS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F3E326-3D21-7D88-F48A-634193D5113A}"/>
              </a:ext>
            </a:extLst>
          </p:cNvPr>
          <p:cNvSpPr txBox="1"/>
          <p:nvPr/>
        </p:nvSpPr>
        <p:spPr>
          <a:xfrm>
            <a:off x="9412178" y="4853822"/>
            <a:ext cx="150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DEVELOPERS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781529-FB43-38C6-F3E1-E7B6FDB30304}"/>
              </a:ext>
            </a:extLst>
          </p:cNvPr>
          <p:cNvSpPr txBox="1"/>
          <p:nvPr/>
        </p:nvSpPr>
        <p:spPr>
          <a:xfrm>
            <a:off x="9412178" y="2196134"/>
            <a:ext cx="124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QUANGOS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65833B-05E0-CEAD-9C01-FE9DCCE0CFE8}"/>
              </a:ext>
            </a:extLst>
          </p:cNvPr>
          <p:cNvSpPr txBox="1"/>
          <p:nvPr/>
        </p:nvSpPr>
        <p:spPr>
          <a:xfrm>
            <a:off x="7151476" y="4170786"/>
            <a:ext cx="167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COUNTY OFFICERS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11184D-71C8-610D-4A77-C901A54A5DC9}"/>
              </a:ext>
            </a:extLst>
          </p:cNvPr>
          <p:cNvSpPr txBox="1"/>
          <p:nvPr/>
        </p:nvSpPr>
        <p:spPr>
          <a:xfrm>
            <a:off x="6852034" y="4812345"/>
            <a:ext cx="218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COUNTY COUNCILLORS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E34BD-464B-3AD2-FBA9-3E5AE53E6133}"/>
              </a:ext>
            </a:extLst>
          </p:cNvPr>
          <p:cNvSpPr txBox="1"/>
          <p:nvPr/>
        </p:nvSpPr>
        <p:spPr>
          <a:xfrm>
            <a:off x="7194264" y="2120759"/>
            <a:ext cx="124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1"/>
                </a:solidFill>
              </a:rPr>
              <a:t>MP ?</a:t>
            </a:r>
            <a:endParaRPr lang="en-GB" sz="1400" b="1" i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D4FDDC-CC3A-19CD-406C-85E21E8ACB80}"/>
              </a:ext>
            </a:extLst>
          </p:cNvPr>
          <p:cNvSpPr txBox="1"/>
          <p:nvPr/>
        </p:nvSpPr>
        <p:spPr>
          <a:xfrm>
            <a:off x="4695142" y="1980691"/>
            <a:ext cx="1359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PLANNING INSPECTORATE</a:t>
            </a:r>
          </a:p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(APPEALS)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258A8F-BAFE-90EC-9F58-37095FD3AD21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5400189" y="1624865"/>
            <a:ext cx="0" cy="43674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5C4DA1-5815-A493-04F6-1C99E9EAEC92}"/>
              </a:ext>
            </a:extLst>
          </p:cNvPr>
          <p:cNvCxnSpPr>
            <a:cxnSpLocks/>
          </p:cNvCxnSpPr>
          <p:nvPr/>
        </p:nvCxnSpPr>
        <p:spPr>
          <a:xfrm>
            <a:off x="383055" y="3814452"/>
            <a:ext cx="10351213" cy="322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2A01C36-D6CE-8BDC-EE64-4C5403E20DC7}"/>
              </a:ext>
            </a:extLst>
          </p:cNvPr>
          <p:cNvSpPr txBox="1"/>
          <p:nvPr/>
        </p:nvSpPr>
        <p:spPr>
          <a:xfrm>
            <a:off x="4454966" y="1255533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National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B1CB59-9A27-304D-DD94-532B88CAD7FA}"/>
              </a:ext>
            </a:extLst>
          </p:cNvPr>
          <p:cNvSpPr txBox="1"/>
          <p:nvPr/>
        </p:nvSpPr>
        <p:spPr>
          <a:xfrm>
            <a:off x="4454966" y="5992328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Local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E7771C-785C-3926-FB40-4B14F8A30DE5}"/>
              </a:ext>
            </a:extLst>
          </p:cNvPr>
          <p:cNvSpPr txBox="1"/>
          <p:nvPr/>
        </p:nvSpPr>
        <p:spPr>
          <a:xfrm>
            <a:off x="4434495" y="3490360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Decisions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667DDD-8549-53DC-184B-2EFAD38B1C14}"/>
              </a:ext>
            </a:extLst>
          </p:cNvPr>
          <p:cNvSpPr txBox="1"/>
          <p:nvPr/>
        </p:nvSpPr>
        <p:spPr>
          <a:xfrm>
            <a:off x="-108152" y="3514713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Policy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5D0D63-96E0-298B-1ACF-8800D05C6E3C}"/>
              </a:ext>
            </a:extLst>
          </p:cNvPr>
          <p:cNvSpPr txBox="1"/>
          <p:nvPr/>
        </p:nvSpPr>
        <p:spPr>
          <a:xfrm>
            <a:off x="9243321" y="3516014"/>
            <a:ext cx="184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Consultation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1BE121-4C27-2AC0-8270-6AADC380FF7E}"/>
              </a:ext>
            </a:extLst>
          </p:cNvPr>
          <p:cNvSpPr txBox="1"/>
          <p:nvPr/>
        </p:nvSpPr>
        <p:spPr>
          <a:xfrm>
            <a:off x="4454966" y="4511115"/>
            <a:ext cx="173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CABINET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C012CB-F770-B4EC-30B0-95017762A2C9}"/>
              </a:ext>
            </a:extLst>
          </p:cNvPr>
          <p:cNvSpPr txBox="1"/>
          <p:nvPr/>
        </p:nvSpPr>
        <p:spPr>
          <a:xfrm>
            <a:off x="4143439" y="5063469"/>
            <a:ext cx="234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LPA PLANNING COMMITTEE</a:t>
            </a:r>
            <a:endParaRPr lang="en-GB" sz="1400" b="1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Image result for Who">
            <a:extLst>
              <a:ext uri="{FF2B5EF4-FFF2-40B4-BE49-F238E27FC236}">
                <a16:creationId xmlns:a16="http://schemas.microsoft.com/office/drawing/2014/main" id="{A07A8297-12A5-6694-D152-E02449934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29915" r="25339" b="24330"/>
          <a:stretch/>
        </p:blipFill>
        <p:spPr bwMode="auto">
          <a:xfrm>
            <a:off x="1932235" y="326442"/>
            <a:ext cx="1622747" cy="11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5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20C5-1617-EC48-082B-7A9FC064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When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840E-77B4-CC31-5380-4E85FBAE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446" y="1825625"/>
            <a:ext cx="8791353" cy="4351338"/>
          </a:xfrm>
        </p:spPr>
        <p:txBody>
          <a:bodyPr>
            <a:normAutofit lnSpcReduction="10000"/>
          </a:bodyPr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Get ahead of the curve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Anticipate scenarios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Set Priorities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Effectiveness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Impacts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Outcomes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Be adaptable &amp; flexible</a:t>
            </a:r>
          </a:p>
        </p:txBody>
      </p:sp>
      <p:pic>
        <p:nvPicPr>
          <p:cNvPr id="4098" name="Picture 2" descr="Image result for timing">
            <a:extLst>
              <a:ext uri="{FF2B5EF4-FFF2-40B4-BE49-F238E27FC236}">
                <a16:creationId xmlns:a16="http://schemas.microsoft.com/office/drawing/2014/main" id="{DEB9AE2E-72D7-DB13-D9A2-91088648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08369"/>
            <a:ext cx="3543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350A-4578-720D-4C2A-E2E7A60B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265"/>
            <a:ext cx="8199474" cy="386969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Collect information and acquire knowledge/skills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Understand each stakeholders’ objectives 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Professional approach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Analyse and collect insights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Use material policies and factual accuracy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Offer solutions not just objections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Communicate &amp; compromise, not confront &amp; conflict</a:t>
            </a:r>
          </a:p>
          <a:p>
            <a:endParaRPr lang="en-GB" dirty="0"/>
          </a:p>
        </p:txBody>
      </p:sp>
      <p:pic>
        <p:nvPicPr>
          <p:cNvPr id="10246" name="Picture 6" descr="Image result for How Word">
            <a:extLst>
              <a:ext uri="{FF2B5EF4-FFF2-40B4-BE49-F238E27FC236}">
                <a16:creationId xmlns:a16="http://schemas.microsoft.com/office/drawing/2014/main" id="{88E40111-AB2F-8B38-593A-80B7C4012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2"/>
          <a:stretch/>
        </p:blipFill>
        <p:spPr bwMode="auto">
          <a:xfrm>
            <a:off x="2067258" y="258504"/>
            <a:ext cx="1909319" cy="15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marathon not sprint">
            <a:extLst>
              <a:ext uri="{FF2B5EF4-FFF2-40B4-BE49-F238E27FC236}">
                <a16:creationId xmlns:a16="http://schemas.microsoft.com/office/drawing/2014/main" id="{2B8A9B10-C91A-9F2C-7A3C-CB2D3CCF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32" y="3331321"/>
            <a:ext cx="2444248" cy="14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usiness meeting silhouette">
            <a:extLst>
              <a:ext uri="{FF2B5EF4-FFF2-40B4-BE49-F238E27FC236}">
                <a16:creationId xmlns:a16="http://schemas.microsoft.com/office/drawing/2014/main" id="{6DEF31CA-2130-9227-FAC1-00951FEA0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50" y="258504"/>
            <a:ext cx="4149240" cy="15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2C58-2CD1-8E39-A83B-343CE142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8A163-5AA1-17CA-39AC-3E7F596A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Every LPA is different, so is every Local Plan, and every application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Cllrs can change every four years, officers usually actually run things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Too many tiers and siloed departments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Too much self-interest often conflicting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Slow and confusion decision making, often behind closed doors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Use of technical ‘consultations’ as lip service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system is broken but you have to work inside it.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Identify the influencers and decision makers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Communicate &amp; compromise, don’t confront &amp; conflict</a:t>
            </a:r>
          </a:p>
          <a:p>
            <a:endParaRPr lang="en-GB" dirty="0"/>
          </a:p>
        </p:txBody>
      </p:sp>
      <p:pic>
        <p:nvPicPr>
          <p:cNvPr id="2050" name="Picture 2" descr="Image result for rubik cube image">
            <a:extLst>
              <a:ext uri="{FF2B5EF4-FFF2-40B4-BE49-F238E27FC236}">
                <a16:creationId xmlns:a16="http://schemas.microsoft.com/office/drawing/2014/main" id="{A790476C-FAE3-0272-ACD6-C6A2FA2A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92" y="204941"/>
            <a:ext cx="17430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Neue Plak</vt:lpstr>
      <vt:lpstr>Arial</vt:lpstr>
      <vt:lpstr>Calibri</vt:lpstr>
      <vt:lpstr>Franklin Gothic Book</vt:lpstr>
      <vt:lpstr>Franklin Gothic Medium</vt:lpstr>
      <vt:lpstr>Roboto</vt:lpstr>
      <vt:lpstr>Office Theme</vt:lpstr>
      <vt:lpstr>How to influence decision-making within the planning ecosystem at a local level.</vt:lpstr>
      <vt:lpstr>Contents</vt:lpstr>
      <vt:lpstr>Perception &amp; Reality</vt:lpstr>
      <vt:lpstr>National &amp; Local Planning Policies  </vt:lpstr>
      <vt:lpstr>- LOCAL PLAN ?</vt:lpstr>
      <vt:lpstr>– APPLICATION ?</vt:lpstr>
      <vt:lpstr>When ?</vt:lpstr>
      <vt:lpstr>PowerPoint Presentation</vt:lpstr>
      <vt:lpstr>Summary</vt:lpstr>
      <vt:lpstr>Any 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Cook (Student)</dc:creator>
  <cp:lastModifiedBy>Simon Thomas</cp:lastModifiedBy>
  <cp:revision>28</cp:revision>
  <dcterms:created xsi:type="dcterms:W3CDTF">2021-06-30T08:37:28Z</dcterms:created>
  <dcterms:modified xsi:type="dcterms:W3CDTF">2023-09-07T16:10:14Z</dcterms:modified>
</cp:coreProperties>
</file>